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Red Hat Display Black"/>
      <p:bold r:id="rId37"/>
      <p:boldItalic r:id="rId38"/>
    </p:embeddedFont>
    <p:embeddedFont>
      <p:font typeface="Kulim Park Light"/>
      <p:regular r:id="rId39"/>
      <p:bold r:id="rId40"/>
      <p:italic r:id="rId41"/>
      <p:boldItalic r:id="rId42"/>
    </p:embeddedFont>
    <p:embeddedFont>
      <p:font typeface="Kulim Park"/>
      <p:regular r:id="rId43"/>
      <p:bold r:id="rId44"/>
      <p:italic r:id="rId45"/>
      <p:boldItalic r:id="rId46"/>
    </p:embeddedFont>
    <p:embeddedFont>
      <p:font typeface="Red Hat Display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78F4AA-13DE-40DC-8921-941E8B07A8A5}">
  <a:tblStyle styleId="{8478F4AA-13DE-40DC-8921-941E8B07A8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ulimParkLight-bold.fntdata"/><Relationship Id="rId42" Type="http://schemas.openxmlformats.org/officeDocument/2006/relationships/font" Target="fonts/KulimParkLight-boldItalic.fntdata"/><Relationship Id="rId41" Type="http://schemas.openxmlformats.org/officeDocument/2006/relationships/font" Target="fonts/KulimParkLight-italic.fntdata"/><Relationship Id="rId44" Type="http://schemas.openxmlformats.org/officeDocument/2006/relationships/font" Target="fonts/KulimPark-bold.fntdata"/><Relationship Id="rId43" Type="http://schemas.openxmlformats.org/officeDocument/2006/relationships/font" Target="fonts/KulimPark-regular.fntdata"/><Relationship Id="rId46" Type="http://schemas.openxmlformats.org/officeDocument/2006/relationships/font" Target="fonts/KulimPark-boldItalic.fntdata"/><Relationship Id="rId45" Type="http://schemas.openxmlformats.org/officeDocument/2006/relationships/font" Target="fonts/KulimPark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edHatDisplay-bold.fntdata"/><Relationship Id="rId47" Type="http://schemas.openxmlformats.org/officeDocument/2006/relationships/font" Target="fonts/RedHatDisplay-regular.fntdata"/><Relationship Id="rId49" Type="http://schemas.openxmlformats.org/officeDocument/2006/relationships/font" Target="fonts/RedHat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RedHatDisplayBlack-bold.fntdata"/><Relationship Id="rId36" Type="http://schemas.openxmlformats.org/officeDocument/2006/relationships/slide" Target="slides/slide31.xml"/><Relationship Id="rId39" Type="http://schemas.openxmlformats.org/officeDocument/2006/relationships/font" Target="fonts/KulimParkLight-regular.fntdata"/><Relationship Id="rId38" Type="http://schemas.openxmlformats.org/officeDocument/2006/relationships/font" Target="fonts/RedHatDisplayBlack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RedHatDisplay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742ba413_0_5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7742ba413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d8beb919a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d8beb919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d8beb919a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9d8beb919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d8beb919a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d8beb919a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d8beb919a_0_1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d8beb919a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9d8beb919a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9d8beb919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d8beb919a_0_1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d8beb919a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d8beb919a_0_1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9d8beb919a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d8beb919a_0_3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d8beb919a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9d8beb919a_0_1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9d8beb919a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9d8beb919a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9d8beb919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d8beb919a_0_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d8beb919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9d8beb919a_0_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9d8beb919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9d8beb919a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9d8beb919a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9d8beb919a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9d8beb919a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9d8beb919a_0_1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9d8beb919a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9d8beb919a_0_1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9d8beb919a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9d8beb919a_0_3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9d8beb919a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9d8beb919a_0_2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9d8beb919a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9d8beb919a_0_1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9d8beb919a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9d8beb919a_0_1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9d8beb919a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9d8beb919a_0_2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9d8beb919a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9d8beb919a_0_3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9d8beb919a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9d8beb919a_0_3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9d8beb919a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74194" y="1771550"/>
            <a:ext cx="6012600" cy="1600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45810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105219"/>
                </a:lnTo>
              </a:path>
            </a:pathLst>
          </a:custGeom>
          <a:noFill/>
          <a:ln cap="flat" cmpd="sng" w="9525">
            <a:solidFill>
              <a:schemeClr val="accent2"/>
            </a:solidFill>
            <a:prstDash val="solid"/>
            <a:miter lim="8000"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2700006" scaled="0"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55831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95556"/>
                </a:lnTo>
              </a:path>
            </a:pathLst>
          </a:custGeom>
          <a:noFill/>
          <a:ln cap="flat" cmpd="sng" w="9525">
            <a:solidFill>
              <a:schemeClr val="accent2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569189" y="2129106"/>
            <a:ext cx="7599600" cy="54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569189" y="2670407"/>
            <a:ext cx="7599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2700006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8232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32926"/>
                </a:lnTo>
              </a:path>
            </a:pathLst>
          </a:cu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0500" y="1079200"/>
            <a:ext cx="4858200" cy="299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31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▸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indent="-431800" lvl="1" marL="914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╺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indent="-431800" lvl="2" marL="1371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■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indent="-431800" lvl="3" marL="1828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●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indent="-431800" lvl="4" marL="22860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○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indent="-431800" lvl="5" marL="27432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■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indent="-431800" lvl="6" marL="3200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●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indent="-431800" lvl="7" marL="3657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Kulim Park"/>
              <a:buChar char="○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indent="-431800" lvl="8" marL="41148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3200"/>
              <a:buFont typeface="Kulim Park"/>
              <a:buChar char="■"/>
              <a:defRPr b="1" sz="3200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273700" y="871753"/>
            <a:ext cx="7818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rPr>
              <a:t>“</a:t>
            </a:r>
            <a:endParaRPr sz="7200">
              <a:solidFill>
                <a:schemeClr val="dk1"/>
              </a:solidFill>
              <a:latin typeface="Red Hat Display Black"/>
              <a:ea typeface="Red Hat Display Black"/>
              <a:cs typeface="Red Hat Display Black"/>
              <a:sym typeface="Red Hat Display Black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8232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32926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046825" y="1636475"/>
            <a:ext cx="5412900" cy="253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SzPts val="2000"/>
              <a:buChar char="╺"/>
              <a:defRPr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8232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47599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" name="Google Shape;29;p6"/>
          <p:cNvSpPr txBox="1"/>
          <p:nvPr>
            <p:ph type="title"/>
          </p:nvPr>
        </p:nvSpPr>
        <p:spPr>
          <a:xfrm>
            <a:off x="545800" y="894725"/>
            <a:ext cx="3704100" cy="99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1046825" y="2004175"/>
            <a:ext cx="3203100" cy="21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rtl="0">
              <a:spcBef>
                <a:spcPts val="600"/>
              </a:spcBef>
              <a:spcAft>
                <a:spcPts val="0"/>
              </a:spcAft>
              <a:buSzPts val="2000"/>
              <a:buChar char="╺"/>
              <a:defRPr/>
            </a:lvl2pPr>
            <a:lvl3pPr indent="-355600" lvl="2" marL="1371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8232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32926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1046825" y="1636475"/>
            <a:ext cx="2575200" cy="260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╺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884518" y="1636475"/>
            <a:ext cx="2575200" cy="260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rtl="0">
              <a:spcBef>
                <a:spcPts val="600"/>
              </a:spcBef>
              <a:spcAft>
                <a:spcPts val="0"/>
              </a:spcAft>
              <a:buSzPts val="1800"/>
              <a:buChar char="╺"/>
              <a:defRPr sz="1800"/>
            </a:lvl2pPr>
            <a:lvl3pPr indent="-342900" lvl="2" marL="13716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8232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32926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" name="Google Shape;40;p8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" type="body"/>
          </p:nvPr>
        </p:nvSpPr>
        <p:spPr>
          <a:xfrm>
            <a:off x="1046825" y="1636475"/>
            <a:ext cx="2176800" cy="256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╺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2" type="body"/>
          </p:nvPr>
        </p:nvSpPr>
        <p:spPr>
          <a:xfrm>
            <a:off x="3451503" y="1636475"/>
            <a:ext cx="2176800" cy="256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╺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" name="Google Shape;43;p8"/>
          <p:cNvSpPr txBox="1"/>
          <p:nvPr>
            <p:ph idx="3" type="body"/>
          </p:nvPr>
        </p:nvSpPr>
        <p:spPr>
          <a:xfrm>
            <a:off x="5856180" y="1636475"/>
            <a:ext cx="2176800" cy="256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rtl="0">
              <a:spcBef>
                <a:spcPts val="600"/>
              </a:spcBef>
              <a:spcAft>
                <a:spcPts val="0"/>
              </a:spcAft>
              <a:buSzPts val="1600"/>
              <a:buChar char="╺"/>
              <a:defRPr sz="1600"/>
            </a:lvl2pPr>
            <a:lvl3pPr indent="-330200" lvl="2" marL="13716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8232"/>
                </a:moveTo>
                <a:lnTo>
                  <a:pt x="0" y="0"/>
                </a:lnTo>
                <a:lnTo>
                  <a:pt x="311004" y="0"/>
                </a:lnTo>
                <a:lnTo>
                  <a:pt x="311004" y="150670"/>
                </a:lnTo>
                <a:lnTo>
                  <a:pt x="0" y="150670"/>
                </a:lnTo>
                <a:lnTo>
                  <a:pt x="0" y="32926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635241" y="3843150"/>
            <a:ext cx="7668900" cy="40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0"/>
          <p:cNvSpPr/>
          <p:nvPr/>
        </p:nvSpPr>
        <p:spPr>
          <a:xfrm>
            <a:off x="688925" y="688925"/>
            <a:ext cx="7775100" cy="3766750"/>
          </a:xfrm>
          <a:custGeom>
            <a:rect b="b" l="l" r="r" t="t"/>
            <a:pathLst>
              <a:path extrusionOk="0" h="150670" w="311004">
                <a:moveTo>
                  <a:pt x="0" y="142438"/>
                </a:moveTo>
                <a:lnTo>
                  <a:pt x="0" y="150670"/>
                </a:lnTo>
                <a:lnTo>
                  <a:pt x="311004" y="150670"/>
                </a:lnTo>
                <a:lnTo>
                  <a:pt x="311004" y="0"/>
                </a:lnTo>
                <a:lnTo>
                  <a:pt x="0" y="0"/>
                </a:lnTo>
                <a:lnTo>
                  <a:pt x="0" y="126334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685800" y="685800"/>
            <a:ext cx="7772400" cy="3771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">
  <p:cSld name="BLANK_1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2700006" scaled="0"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2"/>
          <p:cNvSpPr/>
          <p:nvPr/>
        </p:nvSpPr>
        <p:spPr>
          <a:xfrm>
            <a:off x="685800" y="685800"/>
            <a:ext cx="7772400" cy="3771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lt1"/>
            </a:gs>
            <a:gs pos="100000">
              <a:schemeClr val="lt2"/>
            </a:gs>
          </a:gsLst>
          <a:lin ang="2700006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ed Hat Display Black"/>
              <a:buNone/>
              <a:defRPr sz="32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46825" y="1636475"/>
            <a:ext cx="5412900" cy="25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Kulim Park Light"/>
              <a:buChar char="▸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1pPr>
            <a:lvl2pPr indent="-3556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╺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2pPr>
            <a:lvl3pPr indent="-3556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■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3pPr>
            <a:lvl4pPr indent="-3556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●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4pPr>
            <a:lvl5pPr indent="-3556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○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5pPr>
            <a:lvl6pPr indent="-3556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■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6pPr>
            <a:lvl7pPr indent="-3556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●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7pPr>
            <a:lvl8pPr indent="-3556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ulim Park Light"/>
              <a:buChar char="○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8pPr>
            <a:lvl9pPr indent="-3556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000"/>
              <a:buFont typeface="Kulim Park Light"/>
              <a:buChar char="■"/>
              <a:defRPr sz="2000">
                <a:solidFill>
                  <a:schemeClr val="dk1"/>
                </a:solidFill>
                <a:latin typeface="Kulim Park Light"/>
                <a:ea typeface="Kulim Park Light"/>
                <a:cs typeface="Kulim Park Light"/>
                <a:sym typeface="Kulim Park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2pPr>
            <a:lvl3pPr lvl="2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3pPr>
            <a:lvl4pPr lvl="3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4pPr>
            <a:lvl5pPr lvl="4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5pPr>
            <a:lvl6pPr lvl="5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6pPr>
            <a:lvl7pPr lvl="6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7pPr>
            <a:lvl8pPr lvl="7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8pPr>
            <a:lvl9pPr lvl="8" rtl="0" algn="ctr">
              <a:buNone/>
              <a:defRPr sz="1300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scrum.org/resources/what-is-scru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agilecoach.ee/" TargetMode="External"/><Relationship Id="rId4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474200" y="1451800"/>
            <a:ext cx="6012600" cy="2426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Agiilse tarkvaraprojekti kodukord</a:t>
            </a:r>
            <a:endParaRPr b="1" sz="24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       </a:t>
            </a:r>
            <a:r>
              <a:rPr lang="en" sz="1600">
                <a:latin typeface="Red Hat Display"/>
                <a:ea typeface="Red Hat Display"/>
                <a:cs typeface="Red Hat Display"/>
                <a:sym typeface="Red Hat Display"/>
              </a:rPr>
              <a:t>Scrum arendusmetoodika baasil</a:t>
            </a:r>
            <a:endParaRPr sz="1600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64" name="Google Shape;64;p13"/>
          <p:cNvSpPr txBox="1"/>
          <p:nvPr>
            <p:ph idx="4294967295" type="subTitle"/>
          </p:nvPr>
        </p:nvSpPr>
        <p:spPr>
          <a:xfrm>
            <a:off x="4140775" y="3228675"/>
            <a:ext cx="4081500" cy="12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Projekt</a:t>
            </a:r>
            <a:endParaRPr b="1" sz="1800"/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………………………………..………………………….</a:t>
            </a:r>
            <a:endParaRPr b="1" sz="1800"/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 sz="1400"/>
              <a:t>Dets 2020</a:t>
            </a:r>
            <a:endParaRPr b="1" sz="1400"/>
          </a:p>
        </p:txBody>
      </p:sp>
      <p:grpSp>
        <p:nvGrpSpPr>
          <p:cNvPr id="65" name="Google Shape;65;p13"/>
          <p:cNvGrpSpPr/>
          <p:nvPr/>
        </p:nvGrpSpPr>
        <p:grpSpPr>
          <a:xfrm>
            <a:off x="6832408" y="1000620"/>
            <a:ext cx="1383642" cy="1319066"/>
            <a:chOff x="3706812" y="1035050"/>
            <a:chExt cx="4792662" cy="4787899"/>
          </a:xfrm>
        </p:grpSpPr>
        <p:sp>
          <p:nvSpPr>
            <p:cNvPr id="66" name="Google Shape;66;p13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Sisu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1596425" y="762000"/>
            <a:ext cx="3427800" cy="39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▸"/>
            </a:pPr>
            <a:r>
              <a:rPr b="1" lang="en" sz="1500"/>
              <a:t>Eesmärk</a:t>
            </a:r>
            <a:endParaRPr b="1"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▸"/>
            </a:pPr>
            <a:r>
              <a:rPr b="1" lang="en" sz="1500"/>
              <a:t>Mõisted</a:t>
            </a:r>
            <a:endParaRPr b="1"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▸"/>
            </a:pPr>
            <a:r>
              <a:rPr b="1" lang="en" sz="1500"/>
              <a:t>Projekti meeskond ja keskkonnad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Agiilne meeskond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Rollid ja vastutus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Töökeskkonnad</a:t>
            </a:r>
            <a:endParaRPr b="1"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▸"/>
            </a:pPr>
            <a:r>
              <a:rPr b="1" lang="en" sz="1500"/>
              <a:t>Tööprotsess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Kommunikatsioon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Sprindi töövoog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Scrumi sündmused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Testimine</a:t>
            </a:r>
            <a:endParaRPr b="1" sz="1500"/>
          </a:p>
        </p:txBody>
      </p:sp>
      <p:sp>
        <p:nvSpPr>
          <p:cNvPr id="78" name="Google Shape;78;p14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4"/>
          <p:cNvSpPr txBox="1"/>
          <p:nvPr>
            <p:ph idx="1" type="body"/>
          </p:nvPr>
        </p:nvSpPr>
        <p:spPr>
          <a:xfrm>
            <a:off x="4721025" y="762000"/>
            <a:ext cx="3737100" cy="36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Vigade haldus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Muudatuste haldus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Dokumentatsioon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Tarnimine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Kvaliteedijuhtimine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Aruanded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Tööde üleandmine-vastuvõtmine</a:t>
            </a:r>
            <a:endParaRPr b="1"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▸"/>
            </a:pPr>
            <a:r>
              <a:rPr b="1" lang="en" sz="1500"/>
              <a:t>Projektiplaan ja lisad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Projektiplaan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Hooldus-, lisa- ja garantiitööd</a:t>
            </a:r>
            <a:endParaRPr b="1"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b="1" lang="en" sz="1500"/>
              <a:t>Lisad</a:t>
            </a:r>
            <a:endParaRPr b="1" sz="15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b="1"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2700006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Eesmärk</a:t>
            </a:r>
            <a:endParaRPr b="1">
              <a:solidFill>
                <a:schemeClr val="lt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1046825" y="1636475"/>
            <a:ext cx="6339000" cy="253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Tarkvaraprojekti kodukorra eesmärk on kokku leppida</a:t>
            </a:r>
            <a:r>
              <a:rPr b="1" lang="en">
                <a:solidFill>
                  <a:schemeClr val="lt1"/>
                </a:solidFill>
                <a:latin typeface="Kulim Park"/>
                <a:ea typeface="Kulim Park"/>
                <a:cs typeface="Kulim Park"/>
                <a:sym typeface="Kulim Park"/>
              </a:rPr>
              <a:t> projekti koostöö põhimõtted ja kvaliteedinõuded projekti edu tagamiseks.</a:t>
            </a:r>
            <a:endParaRPr b="1">
              <a:solidFill>
                <a:schemeClr val="lt1"/>
              </a:solidFill>
              <a:latin typeface="Kulim Park"/>
              <a:ea typeface="Kulim Park"/>
              <a:cs typeface="Kulim Park"/>
              <a:sym typeface="Kulim Park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</a:rPr>
              <a:t>Kodukord lepitakse kokku projekti alguses ja kehtib projekti jooksul kõigile projektis osalejatele. 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Kodukorra järgimist kontrollib täitja projektijuht.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5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Mõisted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1046825" y="1636475"/>
            <a:ext cx="7271400" cy="281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PO</a:t>
            </a:r>
            <a:r>
              <a:rPr lang="en" sz="1800"/>
              <a:t> - </a:t>
            </a:r>
            <a:r>
              <a:rPr i="1" lang="en" sz="1800"/>
              <a:t>Product Owner</a:t>
            </a:r>
            <a:r>
              <a:rPr lang="en" sz="1800"/>
              <a:t> e tooteomanik, tihti tellija projektijuht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ScM</a:t>
            </a:r>
            <a:r>
              <a:rPr lang="en" sz="1800"/>
              <a:t> - </a:t>
            </a:r>
            <a:r>
              <a:rPr i="1" lang="en" sz="1800"/>
              <a:t>Scrum Master</a:t>
            </a:r>
            <a:r>
              <a:rPr lang="en" sz="1800"/>
              <a:t>, täitja meeskonna liige, kes vastutab agiilse arendusmetoodika toimimise eest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Sprint</a:t>
            </a:r>
            <a:r>
              <a:rPr lang="en" sz="1800"/>
              <a:t> - ajaliselt piiratud arendustsükkel, tihti 1 või 2 nädala pikkune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Product Backlog</a:t>
            </a:r>
            <a:r>
              <a:rPr lang="en" sz="1800"/>
              <a:t> - kõigi arendustööde nimekiri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M</a:t>
            </a: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eeskond</a:t>
            </a:r>
            <a:r>
              <a:rPr lang="en" sz="1800"/>
              <a:t> e </a:t>
            </a:r>
            <a:r>
              <a:rPr i="1" lang="en" sz="1800"/>
              <a:t>Scrum Team</a:t>
            </a:r>
            <a:r>
              <a:rPr lang="en" sz="1800"/>
              <a:t> - tellija ja täitja ühine projekti meeskond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60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Juhtrühm</a:t>
            </a:r>
            <a:r>
              <a:rPr lang="en" sz="1800"/>
              <a:t> </a:t>
            </a:r>
            <a:r>
              <a:rPr lang="en" sz="1800"/>
              <a:t>e </a:t>
            </a:r>
            <a:r>
              <a:rPr i="1" lang="en" sz="1800"/>
              <a:t>Steering Group</a:t>
            </a:r>
            <a:r>
              <a:rPr lang="en" sz="1800"/>
              <a:t> </a:t>
            </a:r>
            <a:r>
              <a:rPr lang="en" sz="1800"/>
              <a:t>- kõrgemal tasemel töögrupp, mis vastutab projekti järelevalve eest</a:t>
            </a:r>
            <a:endParaRPr sz="1800"/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6"/>
          <p:cNvSpPr txBox="1"/>
          <p:nvPr>
            <p:ph idx="4294967295" type="subTitle"/>
          </p:nvPr>
        </p:nvSpPr>
        <p:spPr>
          <a:xfrm>
            <a:off x="5910875" y="4635375"/>
            <a:ext cx="2547300" cy="24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Vaata rohkem: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Mis on Scrum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Mõisted 2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00" name="Google Shape;100;p17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1046825" y="1664575"/>
            <a:ext cx="7634100" cy="31749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Arendustööd</a:t>
            </a:r>
            <a:r>
              <a:rPr lang="en" sz="1800"/>
              <a:t> - tarkvara funktsionaalsuse loomise tööd kokkulepitud aja ja eelarvega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Hooldustööd</a:t>
            </a:r>
            <a:r>
              <a:rPr lang="en" sz="1800"/>
              <a:t> - tarkvara nõuetekohasena hoidmiseks vajalikud tööd kokkulepitud teenustasemetega (SLA),</a:t>
            </a:r>
            <a:r>
              <a:rPr lang="en" sz="1300"/>
              <a:t> sh turvapaigaldused, kriitilised vead, jms  </a:t>
            </a:r>
            <a:endParaRPr sz="13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Lisatööd</a:t>
            </a:r>
            <a:r>
              <a:rPr lang="en" sz="1800"/>
              <a:t> - tellija ja täitja vahel kokkulepitud täiendavad arendustööd, millele eraldatakse täiendav ajaline ja rahaline ressurss</a:t>
            </a:r>
            <a:endParaRPr b="1" sz="1800">
              <a:latin typeface="Kulim Park"/>
              <a:ea typeface="Kulim Park"/>
              <a:cs typeface="Kulim Park"/>
              <a:sym typeface="Kulim Park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Garantiitööd</a:t>
            </a:r>
            <a:r>
              <a:rPr lang="en" sz="1800"/>
              <a:t> - tarkvaras esinevate vigade parandamise tööd, mis ilmnevad pärast tööde üleandmist-vastuvõtmist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ctrTitle"/>
          </p:nvPr>
        </p:nvSpPr>
        <p:spPr>
          <a:xfrm>
            <a:off x="569189" y="2129106"/>
            <a:ext cx="7599600" cy="54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Projekti meeskond ja keskkonnad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07" name="Google Shape;107;p18"/>
          <p:cNvSpPr txBox="1"/>
          <p:nvPr>
            <p:ph idx="1" type="subTitle"/>
          </p:nvPr>
        </p:nvSpPr>
        <p:spPr>
          <a:xfrm>
            <a:off x="569189" y="2670407"/>
            <a:ext cx="7599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Rollid ja vastutus, töökeskkondade haldus</a:t>
            </a:r>
            <a:endParaRPr/>
          </a:p>
        </p:txBody>
      </p:sp>
      <p:sp>
        <p:nvSpPr>
          <p:cNvPr id="108" name="Google Shape;108;p18"/>
          <p:cNvSpPr txBox="1"/>
          <p:nvPr>
            <p:ph type="ctrTitle"/>
          </p:nvPr>
        </p:nvSpPr>
        <p:spPr>
          <a:xfrm>
            <a:off x="772200" y="3291851"/>
            <a:ext cx="7599600" cy="113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“</a:t>
            </a: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If everyone is moving forward together, </a:t>
            </a:r>
            <a:b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</a:b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then success takes care of itself.</a:t>
            </a:r>
            <a:r>
              <a:rPr i="1" lang="en" sz="2000">
                <a:latin typeface="Red Hat Display"/>
                <a:ea typeface="Red Hat Display"/>
                <a:cs typeface="Red Hat Display"/>
                <a:sym typeface="Red Hat Display"/>
              </a:rPr>
              <a:t>”</a:t>
            </a:r>
            <a:endParaRPr i="1" sz="20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ed Hat Display"/>
                <a:ea typeface="Red Hat Display"/>
                <a:cs typeface="Red Hat Display"/>
                <a:sym typeface="Red Hat Display"/>
              </a:rPr>
              <a:t>-</a:t>
            </a:r>
            <a:r>
              <a:rPr lang="en" sz="1600">
                <a:latin typeface="Red Hat Display"/>
                <a:ea typeface="Red Hat Display"/>
                <a:cs typeface="Red Hat Display"/>
                <a:sym typeface="Red Hat Display"/>
              </a:rPr>
              <a:t>Henry Ford</a:t>
            </a:r>
            <a:r>
              <a:rPr lang="en" sz="1800">
                <a:latin typeface="Red Hat Display"/>
                <a:ea typeface="Red Hat Display"/>
                <a:cs typeface="Red Hat Display"/>
                <a:sym typeface="Red Hat Display"/>
              </a:rPr>
              <a:t> </a:t>
            </a:r>
            <a:endParaRPr sz="1800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Agiilne 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meeskond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14" name="Google Shape;114;p19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3">
            <a:alphaModFix/>
          </a:blip>
          <a:srcRect b="149" l="0" r="0" t="149"/>
          <a:stretch/>
        </p:blipFill>
        <p:spPr>
          <a:xfrm>
            <a:off x="3809275" y="163012"/>
            <a:ext cx="4762372" cy="481747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1046825" y="2181100"/>
            <a:ext cx="2490600" cy="199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Arendusmeeskond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Juhtrühm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600"/>
              </a:spcAft>
              <a:buSzPts val="1800"/>
              <a:buChar char="▸"/>
            </a:pPr>
            <a:r>
              <a:rPr lang="en" sz="1800"/>
              <a:t>Lõppkasutajad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Rollid ja vastutus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graphicFrame>
        <p:nvGraphicFramePr>
          <p:cNvPr id="122" name="Google Shape;122;p20"/>
          <p:cNvGraphicFramePr/>
          <p:nvPr/>
        </p:nvGraphicFramePr>
        <p:xfrm>
          <a:off x="0" y="15121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{8478F4AA-13DE-40DC-8921-941E8B07A8A5}</a:tableStyleId>
              </a:tblPr>
              <a:tblGrid>
                <a:gridCol w="2074200"/>
                <a:gridCol w="2589800"/>
                <a:gridCol w="4480000"/>
              </a:tblGrid>
              <a:tr h="32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Roll</a:t>
                      </a:r>
                      <a:endParaRPr sz="11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Nimed</a:t>
                      </a:r>
                      <a:endParaRPr b="1" sz="11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Vastutus</a:t>
                      </a:r>
                      <a:endParaRPr b="1" sz="11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Tooteomanik (PO)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Vastutab ärivajaduste kirjeldamise ja teostatud töödele tagasiside andmise eest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Täitja projektijuht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Vastutab tööde tähtaegse elluviimise ning kokkulepete koostamise ja nende täitmise jälgimise eest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Scrum Master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Vastutab agiilse arendusmetoodika toimimise eest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Analüütik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Vastutab ärivajaduste tehnilise analüüsi, nõuetele vastava tehnilise lahenduse välja mõtlemise ja kirjeldamise eest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Arhitekt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Vastutab skaleeruva, jätkusuutliku ja nõuetele vastava arhitektuuri loomise eest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Arendajad, testijad, disainerid, UX/UI eksperdid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Vastutavad kvaliteetse ja nõuetele vastava tarkvara loomise eest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49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Juhtrühm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……...</a:t>
                      </a:r>
                      <a:endParaRPr sz="1200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Vastutab projekti järelevalve ja tulemuse saavutamise eest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23" name="Google Shape;123;p20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Töökeskkonnad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graphicFrame>
        <p:nvGraphicFramePr>
          <p:cNvPr id="129" name="Google Shape;129;p21"/>
          <p:cNvGraphicFramePr/>
          <p:nvPr/>
        </p:nvGraphicFramePr>
        <p:xfrm>
          <a:off x="0" y="13895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{8478F4AA-13DE-40DC-8921-941E8B07A8A5}</a:tableStyleId>
              </a:tblPr>
              <a:tblGrid>
                <a:gridCol w="1878025"/>
                <a:gridCol w="4900475"/>
                <a:gridCol w="2365500"/>
              </a:tblGrid>
              <a:tr h="50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Keskkond</a:t>
                      </a:r>
                      <a:endParaRPr sz="1200"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Nimetus</a:t>
                      </a:r>
                      <a:endParaRPr b="1" sz="12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Vastutaja nimi </a:t>
                      </a:r>
                      <a:endParaRPr b="1" sz="12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(loomine, uuendamine, ligipääsude haldus)</a:t>
                      </a:r>
                      <a:endParaRPr b="1" sz="900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80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Suhtluskanal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Kulim Park Light"/>
                        <a:buChar char="●"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Chatis kiired küsimused - </a:t>
                      </a: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Slack / Whatsapp / Skype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Kulim Park Light"/>
                        <a:buChar char="●"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E-mailis kirjalikku fikseerimist vajav suhtlus (aruanded, jm)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…………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4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Projektihaldustarkvara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Jira / Trello / Asana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Asub tellija / täitja juures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…………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4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Projekti dokumentatsioon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Confluence / Google Drive / MS Teams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Asub tellija / täitja juures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…………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2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Arenduskeskkonnad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ARENDUS/DEV sait (täitja juures)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TEST/STAGE sait (tellija juures, haldab täitja)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LIVE/PROD sait (tellija juures, haldab täitja)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…………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4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Koodireposiroorium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Github / BitBucket / GitLab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Asub tellija / täitja halduses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…………</a:t>
                      </a:r>
                      <a:endParaRPr sz="1200"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0" name="Google Shape;130;p21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ctrTitle"/>
          </p:nvPr>
        </p:nvSpPr>
        <p:spPr>
          <a:xfrm>
            <a:off x="569189" y="2129106"/>
            <a:ext cx="7599600" cy="54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Tööprotsess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36" name="Google Shape;136;p22"/>
          <p:cNvSpPr txBox="1"/>
          <p:nvPr>
            <p:ph idx="1" type="subTitle"/>
          </p:nvPr>
        </p:nvSpPr>
        <p:spPr>
          <a:xfrm>
            <a:off x="569189" y="2670407"/>
            <a:ext cx="7599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Arendusprotsessi</a:t>
            </a:r>
            <a:r>
              <a:rPr lang="en"/>
              <a:t> kokkulepped, mida kõik osalejad aktsepteerivad</a:t>
            </a:r>
            <a:endParaRPr/>
          </a:p>
        </p:txBody>
      </p:sp>
      <p:sp>
        <p:nvSpPr>
          <p:cNvPr id="137" name="Google Shape;137;p22"/>
          <p:cNvSpPr txBox="1"/>
          <p:nvPr>
            <p:ph type="ctrTitle"/>
          </p:nvPr>
        </p:nvSpPr>
        <p:spPr>
          <a:xfrm>
            <a:off x="772200" y="3633797"/>
            <a:ext cx="7599600" cy="79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“The only way to go fast is to go </a:t>
            </a:r>
            <a:r>
              <a:rPr i="1" lang="en" sz="2000">
                <a:latin typeface="Red Hat Display"/>
                <a:ea typeface="Red Hat Display"/>
                <a:cs typeface="Red Hat Display"/>
                <a:sym typeface="Red Hat Display"/>
              </a:rPr>
              <a:t>well”</a:t>
            </a:r>
            <a:endParaRPr i="1" sz="20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ed Hat Display"/>
                <a:ea typeface="Red Hat Display"/>
                <a:cs typeface="Red Hat Display"/>
                <a:sym typeface="Red Hat Display"/>
              </a:rPr>
              <a:t>-Robert C. Martin</a:t>
            </a:r>
            <a:endParaRPr sz="1600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Kommunikatsioon 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43" name="Google Shape;143;p23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1046825" y="1664575"/>
            <a:ext cx="7411500" cy="2908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Operatiivne suhtlus toimub chatis, kuhu on kaasatud kogu meeskond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Chatis tekkinud teemad, mis vajavad kirjalikku fikseerimist, fikseeritakse projektihaldustarkvaras, e-mailis või dokumentatsioonis. </a:t>
            </a:r>
            <a:br>
              <a:rPr lang="en" sz="1800"/>
            </a:br>
            <a:r>
              <a:rPr lang="en" sz="1800"/>
              <a:t>Chat ei ole info otsimise allikas, seal on ainult jooksev suhtlus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Kogu tarkvara funktsionaalsust puudutav info peab alati jõudma projektihaldustarkvarasse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Kommunikatsioon  2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1046825" y="1664575"/>
            <a:ext cx="7411500" cy="2908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E-mailide kirjavahetuses peavad olema alati kaasatud Product Owner,  täitja projektijuht ja </a:t>
            </a:r>
            <a:r>
              <a:rPr lang="en" sz="1800"/>
              <a:t>Scrum Master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Teemade lahendamise koordineerimise eest vastutab täitja projektijuht 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Teemasid eskaleerivad juhtrühmale </a:t>
            </a:r>
            <a:r>
              <a:rPr lang="en" sz="1800"/>
              <a:t>Product Owner</a:t>
            </a:r>
            <a:r>
              <a:rPr lang="en" sz="1800"/>
              <a:t>, täitja projektijuht või </a:t>
            </a:r>
            <a:r>
              <a:rPr lang="en" sz="1800"/>
              <a:t>Scrum Master</a:t>
            </a:r>
            <a:r>
              <a:rPr lang="en" sz="1800"/>
              <a:t>  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Scrum Masteri ülesanne on jälgida kommunikatsiooni laitmatut toimimist ja vajadusel teha ettepanekuid parendusteks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545800" y="894725"/>
            <a:ext cx="3704100" cy="99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Sprindi töövoog</a:t>
            </a:r>
            <a:endParaRPr/>
          </a:p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1046825" y="2004175"/>
            <a:ext cx="3018300" cy="21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▸"/>
            </a:pPr>
            <a:r>
              <a:rPr lang="en"/>
              <a:t>Ühe sprindi pikkus on </a:t>
            </a:r>
            <a:r>
              <a:rPr lang="en"/>
              <a:t>1 nädal / 2 nädalat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▸"/>
            </a:pPr>
            <a:r>
              <a:rPr lang="en"/>
              <a:t>Iga sprindi lõpus toimub demo tellijale ja tarne</a:t>
            </a:r>
            <a:endParaRPr/>
          </a:p>
        </p:txBody>
      </p:sp>
      <p:sp>
        <p:nvSpPr>
          <p:cNvPr id="158" name="Google Shape;158;p25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9" name="Google Shape;159;p25"/>
          <p:cNvGrpSpPr/>
          <p:nvPr/>
        </p:nvGrpSpPr>
        <p:grpSpPr>
          <a:xfrm>
            <a:off x="4566225" y="696150"/>
            <a:ext cx="4208474" cy="3751200"/>
            <a:chOff x="4249900" y="690400"/>
            <a:chExt cx="4208474" cy="3751200"/>
          </a:xfrm>
        </p:grpSpPr>
        <p:sp>
          <p:nvSpPr>
            <p:cNvPr id="160" name="Google Shape;160;p25"/>
            <p:cNvSpPr/>
            <p:nvPr/>
          </p:nvSpPr>
          <p:spPr>
            <a:xfrm>
              <a:off x="4249900" y="690400"/>
              <a:ext cx="4208400" cy="37512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1" name="Google Shape;16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49975" y="990600"/>
              <a:ext cx="4208399" cy="321368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Sprindi töövoog 2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67" name="Google Shape;167;p26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6"/>
          <p:cNvSpPr txBox="1"/>
          <p:nvPr>
            <p:ph idx="1" type="body"/>
          </p:nvPr>
        </p:nvSpPr>
        <p:spPr>
          <a:xfrm>
            <a:off x="1046825" y="1664575"/>
            <a:ext cx="7411500" cy="2908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Täitja koostab detailse kirjelduse, milline on </a:t>
            </a:r>
            <a:r>
              <a:rPr lang="en" sz="1800"/>
              <a:t>projektihaldustarkvaras </a:t>
            </a:r>
            <a:r>
              <a:rPr lang="en" sz="1800"/>
              <a:t> lugude töövoog ja kommunikeerib kogu meeskonnale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PO annab igale tööle tagasiside võimaluse korral kohe kui töö  pannakse </a:t>
            </a:r>
            <a:r>
              <a:rPr i="1" lang="en" sz="1800"/>
              <a:t>Review</a:t>
            </a:r>
            <a:r>
              <a:rPr lang="en" sz="1800"/>
              <a:t> staatusesse, aga hiljemalt pärast sprindi demo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Scrumi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Red Hat Display"/>
                <a:ea typeface="Red Hat Display"/>
                <a:cs typeface="Red Hat Display"/>
                <a:sym typeface="Red Hat Display"/>
              </a:rPr>
              <a:t>sündmused</a:t>
            </a:r>
            <a:endParaRPr b="1" sz="2400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74" name="Google Shape;174;p27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 b="1700" l="0" r="0" t="1700"/>
          <a:stretch/>
        </p:blipFill>
        <p:spPr>
          <a:xfrm>
            <a:off x="2552125" y="0"/>
            <a:ext cx="6591871" cy="23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>
            <p:ph idx="4294967295" type="subTitle"/>
          </p:nvPr>
        </p:nvSpPr>
        <p:spPr>
          <a:xfrm>
            <a:off x="155550" y="4749225"/>
            <a:ext cx="9089400" cy="28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/>
              <a:t>Muud mitte-regulaarsed kohtumised lepitakse kokku jooksvalt</a:t>
            </a:r>
            <a:endParaRPr b="1" sz="1600"/>
          </a:p>
        </p:txBody>
      </p:sp>
      <p:graphicFrame>
        <p:nvGraphicFramePr>
          <p:cNvPr id="177" name="Google Shape;177;p27"/>
          <p:cNvGraphicFramePr/>
          <p:nvPr/>
        </p:nvGraphicFramePr>
        <p:xfrm>
          <a:off x="0" y="22741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{8478F4AA-13DE-40DC-8921-941E8B07A8A5}</a:tableStyleId>
              </a:tblPr>
              <a:tblGrid>
                <a:gridCol w="2437975"/>
                <a:gridCol w="1810225"/>
                <a:gridCol w="4895800"/>
              </a:tblGrid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Sündmus</a:t>
                      </a:r>
                      <a:endParaRPr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Osalejad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Millal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Sprindi </a:t>
                      </a: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demo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Meeskond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Iga nädal, …. kl ……..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Sprindi </a:t>
                      </a: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retrospektiiv</a:t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Meeskond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Iga nädal, …. kl ……..</a:t>
                      </a: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 (pärast demo)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Sprindi </a:t>
                      </a: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planeerimine</a:t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Meeskond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Iga nädal, …. kl …….. (pärast retrospektiivi)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Igapäevane daily</a:t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Meeskond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Iga päev, kl …...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Juhtrühma koosolek</a:t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Juhtrühm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Üle 2 nädala, …. kl ……..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1046825" y="1512175"/>
            <a:ext cx="3661200" cy="27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Täitja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Testimisprotsessi kirjeldamine ja kommunikatsioon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Esimene vastavustestimine ARENDUS ja TEST saidis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Terviktestimine enne LIVE tarnet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Testiplaanide kirjutamine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Automaattestide skoobi ettepanekud</a:t>
            </a:r>
            <a:endParaRPr/>
          </a:p>
        </p:txBody>
      </p:sp>
      <p:sp>
        <p:nvSpPr>
          <p:cNvPr id="183" name="Google Shape;183;p28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Testimine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84" name="Google Shape;184;p28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8"/>
          <p:cNvSpPr txBox="1"/>
          <p:nvPr>
            <p:ph idx="1" type="body"/>
          </p:nvPr>
        </p:nvSpPr>
        <p:spPr>
          <a:xfrm>
            <a:off x="4925725" y="1512175"/>
            <a:ext cx="3485100" cy="289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Tellija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V</a:t>
            </a:r>
            <a:r>
              <a:rPr lang="en"/>
              <a:t>astavustestimine TEST saidis ja tagasiside andmine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Turvatestimine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Testiplaanide kinnitamine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Automaattestide skoobi kinnitamine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Vigade haldus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91" name="Google Shape;191;p29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1046825" y="1664575"/>
            <a:ext cx="7411500" cy="2908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Kõik leitud vead fikseeritakse projektihaldustarkvaras, eraldi kategooriana. PO lisab veale kriitilisuse astme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Iga raporteeritud vea korral leitakse, kas tegu on funktsionaalse vea või muudatuse sooviga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Arendustööde vead ja muudatused lisatakse sprindi planeerimisel järgmiste sprintide skoopi</a:t>
            </a:r>
            <a:endParaRPr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Hooldustööde käigus ilmnenud vead parandatakse vastavalt kriitilisusele ja teenustasemele (SLA)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Muudatuste</a:t>
            </a: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 haldus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98" name="Google Shape;198;p30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30"/>
          <p:cNvSpPr txBox="1"/>
          <p:nvPr>
            <p:ph idx="1" type="body"/>
          </p:nvPr>
        </p:nvSpPr>
        <p:spPr>
          <a:xfrm>
            <a:off x="1046825" y="1565875"/>
            <a:ext cx="7411500" cy="3007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Agiilses arenduses on muudatused teretulnud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Muudatuse soovi korral hindab täitja selle mahtu ja mõju ning teeb kokkuleppe tellija PO-ga: </a:t>
            </a:r>
            <a:endParaRPr sz="18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lang="en" sz="1500"/>
              <a:t>kui muudatuse mõjul tööde </a:t>
            </a:r>
            <a:r>
              <a:rPr lang="en" sz="1500" u="sng"/>
              <a:t>maht ei muutu</a:t>
            </a:r>
            <a:r>
              <a:rPr lang="en" sz="1500"/>
              <a:t>, muudetakse nõudeid </a:t>
            </a:r>
            <a:r>
              <a:rPr i="1" lang="en" sz="1500"/>
              <a:t>Product Backlog</a:t>
            </a:r>
            <a:r>
              <a:rPr lang="en" sz="1500"/>
              <a:t>is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lang="en" sz="1500"/>
              <a:t>kui muudatuse mõjul tööde </a:t>
            </a:r>
            <a:r>
              <a:rPr lang="en" sz="1500" u="sng"/>
              <a:t>maht suureneb</a:t>
            </a:r>
            <a:r>
              <a:rPr lang="en" sz="1500"/>
              <a:t>, siis hindab PO selle prioriteeti ja teeb </a:t>
            </a:r>
            <a:r>
              <a:rPr i="1" lang="en" sz="1500"/>
              <a:t>Product </a:t>
            </a:r>
            <a:r>
              <a:rPr i="1" lang="en" sz="1500"/>
              <a:t>Backlog</a:t>
            </a:r>
            <a:r>
              <a:rPr lang="en" sz="1500"/>
              <a:t>is tööde vahetuse või lisab lisatööde hulka või loobub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╺"/>
            </a:pPr>
            <a:r>
              <a:rPr lang="en" sz="1500"/>
              <a:t>kui muudatuse mõjul tööde </a:t>
            </a:r>
            <a:r>
              <a:rPr lang="en" sz="1500" u="sng"/>
              <a:t>maht väheneb</a:t>
            </a:r>
            <a:r>
              <a:rPr lang="en" sz="1500"/>
              <a:t>, siis on PO-l õigus lisada </a:t>
            </a:r>
            <a:r>
              <a:rPr i="1" lang="en" sz="1500"/>
              <a:t>Product Backlog</a:t>
            </a:r>
            <a:r>
              <a:rPr lang="en" sz="1500"/>
              <a:t>i</a:t>
            </a:r>
            <a:r>
              <a:rPr lang="en" sz="1500"/>
              <a:t> uus töö juurde</a:t>
            </a:r>
            <a:endParaRPr sz="15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Dokumentatsioon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graphicFrame>
        <p:nvGraphicFramePr>
          <p:cNvPr id="205" name="Google Shape;205;p31"/>
          <p:cNvGraphicFramePr/>
          <p:nvPr/>
        </p:nvGraphicFramePr>
        <p:xfrm>
          <a:off x="625150" y="15121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{8478F4AA-13DE-40DC-8921-941E8B07A8A5}</a:tableStyleId>
              </a:tblPr>
              <a:tblGrid>
                <a:gridCol w="3402675"/>
                <a:gridCol w="2423650"/>
                <a:gridCol w="2006725"/>
              </a:tblGrid>
              <a:tr h="40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Dokumendi nimi</a:t>
                      </a:r>
                      <a:endParaRPr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Uuendamise kohustus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Vastutaja nimi 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7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Tehniline spetsifikatsioon</a:t>
                      </a:r>
                      <a:b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</a:b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(sh arhitektuur)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Enne tööde üleandmist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 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7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Kasutusjuhendid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Enne haldurite koolitust, </a:t>
                      </a:r>
                      <a:b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</a:b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enne projekti </a:t>
                      </a: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üleandmist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 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8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Paigaldusjuhendid: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Kulim Park Light"/>
                        <a:buChar char="-"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installeerimisjuhend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Kulim Park Light"/>
                        <a:buChar char="-"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tarne paigalduse juhend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Enne tööde üleandmist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 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69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Projekti jooksev staatus juhtrühmale: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Kulim Park Light"/>
                        <a:buChar char="-"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Eelarve 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Kulim Park Light"/>
                        <a:buChar char="-"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Teostatud tööd, projektiplaan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Kulim Park Light"/>
                        <a:buChar char="-"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Riskiplaan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Kulim Park Light"/>
                        <a:buChar char="-"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Edu mõõdikud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Enne iga juhtrühma koosolekut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…… 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6" name="Google Shape;206;p31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1046825" y="1512175"/>
            <a:ext cx="3661200" cy="27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Täitja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Koostab d</a:t>
            </a:r>
            <a:r>
              <a:rPr lang="en"/>
              <a:t>etailse </a:t>
            </a:r>
            <a:r>
              <a:rPr lang="en"/>
              <a:t>tarne paigaldusjuhendi (sh kokkulepped, LIVE tarne kohta)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Vastutab tarne eest TEST keskkonda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Vastutab tarne eest LIVE keskkonda</a:t>
            </a:r>
            <a:endParaRPr/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Tarnimine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13" name="Google Shape;213;p32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32"/>
          <p:cNvSpPr txBox="1"/>
          <p:nvPr>
            <p:ph idx="1" type="body"/>
          </p:nvPr>
        </p:nvSpPr>
        <p:spPr>
          <a:xfrm>
            <a:off x="4925725" y="1512175"/>
            <a:ext cx="3485100" cy="289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Tellija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Kinnitab LIVE tarne korra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/>
              <a:t>Vastutab TEST ja LIVE keskkondade majutustingimuste eest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Kvaliteedijuhtimine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20" name="Google Shape;220;p33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797950" y="1588375"/>
            <a:ext cx="3661200" cy="27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Täitja esitab juhtrühmale</a:t>
            </a:r>
            <a:endParaRPr b="1"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Demo tarkvarast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Eelarve seisu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Tööde seisu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Mõõdikute (KPI) seisu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Riskide seisu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Eskaleerunud ja otsust vajavad teemad</a:t>
            </a:r>
            <a:endParaRPr sz="1800"/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4386500" y="1588375"/>
            <a:ext cx="4071600" cy="27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Juhtrühm otsustab</a:t>
            </a:r>
            <a:endParaRPr b="1" sz="1800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Eskaleeritud teemade lahendused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Esiletõstetud riskide maandamise tegevused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Projekti lisaeelarved, uuendatud tähtajad, ressursside eraldamise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Tööde vastuvõtmise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Aruanded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28" name="Google Shape;228;p34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34"/>
          <p:cNvSpPr txBox="1"/>
          <p:nvPr>
            <p:ph idx="1" type="body"/>
          </p:nvPr>
        </p:nvSpPr>
        <p:spPr>
          <a:xfrm>
            <a:off x="1046825" y="1664575"/>
            <a:ext cx="7411500" cy="2908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Iga kuu lõpus esitab täitja detailse tööde aruande</a:t>
            </a:r>
            <a:r>
              <a:rPr lang="en" sz="1800"/>
              <a:t>, mis sisaldab iga töö kohta </a:t>
            </a:r>
            <a:r>
              <a:rPr lang="en" sz="1800"/>
              <a:t>kuupäeva, </a:t>
            </a:r>
            <a:r>
              <a:rPr lang="en" sz="1800"/>
              <a:t>tegija nime, kirjeldust, tundide arvu.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b="1" lang="en" sz="1800">
                <a:latin typeface="Kulim Park"/>
                <a:ea typeface="Kulim Park"/>
                <a:cs typeface="Kulim Park"/>
                <a:sym typeface="Kulim Park"/>
              </a:rPr>
              <a:t>Igal nädalal uuendab täitja projekti eelarve ja töömahtude seisu</a:t>
            </a:r>
            <a:r>
              <a:rPr lang="en" sz="1800"/>
              <a:t> dokumendis, mis on juhtrühmale igal hetkel kättesaadav.</a:t>
            </a:r>
            <a:br>
              <a:rPr lang="en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Arendusmeeskond hindab projektihaldustarkvaras kõiki lugusid punktidega, Scrum Master jälgib sprintide </a:t>
            </a:r>
            <a:r>
              <a:rPr i="1" lang="en" sz="1800"/>
              <a:t>velocity</a:t>
            </a:r>
            <a:r>
              <a:rPr lang="en" sz="1800"/>
              <a:t> dünaamikat ja tegutseb vastavalt.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Tööde üleandmine-vastuvõtmine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35" name="Google Shape;235;p35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6" name="Google Shape;236;p35"/>
          <p:cNvSpPr txBox="1"/>
          <p:nvPr>
            <p:ph idx="1" type="body"/>
          </p:nvPr>
        </p:nvSpPr>
        <p:spPr>
          <a:xfrm>
            <a:off x="1046825" y="1664575"/>
            <a:ext cx="7411500" cy="27738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Täpne tööde üleandmise-vastuvõtmise kord on sätestatud lepingus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Töid võetakse vastu etappide kaupa / ühe etapina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Tööde üleandmisele-vastuvõtmisele eelneb: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╺"/>
            </a:pPr>
            <a:r>
              <a:rPr lang="en" sz="1800"/>
              <a:t>terviktestimine (vastavustestid, brauseri-, mobiili-, koormus-, turvatestid)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╺"/>
            </a:pPr>
            <a:r>
              <a:rPr lang="en" sz="1800"/>
              <a:t>dokumentatsiooni uuendamine täitja poolt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</a:t>
            </a:r>
            <a:r>
              <a:rPr lang="en" sz="1800"/>
              <a:t>äitja esitab tellijale testiraportid ja info dokumentatsiooni uuenemisest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>
            <p:ph type="ctrTitle"/>
          </p:nvPr>
        </p:nvSpPr>
        <p:spPr>
          <a:xfrm>
            <a:off x="569189" y="2129106"/>
            <a:ext cx="7599600" cy="54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Projektiplaan ja lisad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42" name="Google Shape;242;p36"/>
          <p:cNvSpPr txBox="1"/>
          <p:nvPr>
            <p:ph idx="1" type="subTitle"/>
          </p:nvPr>
        </p:nvSpPr>
        <p:spPr>
          <a:xfrm>
            <a:off x="569189" y="2670407"/>
            <a:ext cx="7599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"/>
              <a:t>Projektiplaan ja etappide tähtajad, hooldustööd, lisatööd, garantiitööd</a:t>
            </a:r>
            <a:endParaRPr/>
          </a:p>
        </p:txBody>
      </p:sp>
      <p:sp>
        <p:nvSpPr>
          <p:cNvPr id="243" name="Google Shape;243;p36"/>
          <p:cNvSpPr txBox="1"/>
          <p:nvPr>
            <p:ph type="ctrTitle"/>
          </p:nvPr>
        </p:nvSpPr>
        <p:spPr>
          <a:xfrm>
            <a:off x="772200" y="3633797"/>
            <a:ext cx="7599600" cy="79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“Plans are worthless, but planning is everything</a:t>
            </a:r>
            <a:r>
              <a:rPr i="1" lang="en" sz="2000">
                <a:latin typeface="Red Hat Display"/>
                <a:ea typeface="Red Hat Display"/>
                <a:cs typeface="Red Hat Display"/>
                <a:sym typeface="Red Hat Display"/>
              </a:rPr>
              <a:t>”</a:t>
            </a:r>
            <a:endParaRPr i="1" sz="20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ed Hat Display"/>
                <a:ea typeface="Red Hat Display"/>
                <a:cs typeface="Red Hat Display"/>
                <a:sym typeface="Red Hat Display"/>
              </a:rPr>
              <a:t>-Dwight D. Eisenhower</a:t>
            </a:r>
            <a:endParaRPr sz="1600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Projektiplaan ja etappide tähtajad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graphicFrame>
        <p:nvGraphicFramePr>
          <p:cNvPr id="249" name="Google Shape;249;p37"/>
          <p:cNvGraphicFramePr/>
          <p:nvPr/>
        </p:nvGraphicFramePr>
        <p:xfrm>
          <a:off x="0" y="15121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{8478F4AA-13DE-40DC-8921-941E8B07A8A5}</a:tableStyleId>
              </a:tblPr>
              <a:tblGrid>
                <a:gridCol w="4553450"/>
                <a:gridCol w="1820600"/>
                <a:gridCol w="2769950"/>
              </a:tblGrid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Etapi nimetus</a:t>
                      </a:r>
                      <a:endParaRPr>
                        <a:solidFill>
                          <a:schemeClr val="dk1"/>
                        </a:solidFill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Kestus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Etapi tähtaeg</a:t>
                      </a:r>
                      <a:endParaRPr b="1">
                        <a:solidFill>
                          <a:schemeClr val="dk1"/>
                        </a:solidFill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Etapp I - ………………………………..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Etapp II - ……………………………….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Etapp III - ……………………………….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Etapp IV - ……………………………….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Etapp V - ……………………………….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Brauseri- ja mobiilitestid + vigade parandus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Terviktestid (integratsioon, koormus, turva) + vigade parandus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 nädalat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xx.xx.2020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Kulim Park Light"/>
                          <a:ea typeface="Kulim Park Light"/>
                          <a:cs typeface="Kulim Park Light"/>
                          <a:sym typeface="Kulim Park Light"/>
                        </a:rPr>
                        <a:t>Lansseerimine</a:t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Kulim Park Light"/>
                        <a:ea typeface="Kulim Park Light"/>
                        <a:cs typeface="Kulim Park Light"/>
                        <a:sym typeface="Kulim Park Light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Kulim Park"/>
                          <a:ea typeface="Kulim Park"/>
                          <a:cs typeface="Kulim Park"/>
                          <a:sym typeface="Kulim Park"/>
                        </a:rPr>
                        <a:t>xx.xx.2020</a:t>
                      </a:r>
                      <a:endParaRPr b="1">
                        <a:latin typeface="Kulim Park"/>
                        <a:ea typeface="Kulim Park"/>
                        <a:cs typeface="Kulim Park"/>
                        <a:sym typeface="Kulim Park"/>
                      </a:endParaRPr>
                    </a:p>
                  </a:txBody>
                  <a:tcPr marT="6857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50" name="Google Shape;250;p37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Hooldustööd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56" name="Google Shape;256;p38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38"/>
          <p:cNvSpPr txBox="1"/>
          <p:nvPr>
            <p:ph idx="1" type="body"/>
          </p:nvPr>
        </p:nvSpPr>
        <p:spPr>
          <a:xfrm>
            <a:off x="1046825" y="1664575"/>
            <a:ext cx="7411500" cy="27633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Täpsed teenustaseme kokkulepped on sätestatud lepingus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Täitja vastutab vajalike hooldustööde teostamise eest iseseisvalt (nt tarkvara turvapaigalduste monitoorimine ja paigaldamine, jms)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Tätja teavitab töö teostamisest eelnevalt tellijat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Täitja vastutab TEST ja LIVE keskkonna monitoorimise ja tõrgete lahendamise eest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Tellija vastutab majutuskeskkonna serveri tarkvara turvalisuse ja uuendamise eest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Lisa</a:t>
            </a: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tööd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63" name="Google Shape;263;p39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39"/>
          <p:cNvSpPr txBox="1"/>
          <p:nvPr>
            <p:ph idx="1" type="body"/>
          </p:nvPr>
        </p:nvSpPr>
        <p:spPr>
          <a:xfrm>
            <a:off x="1046825" y="1664575"/>
            <a:ext cx="7411500" cy="27633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Lisatööde jaoks eraldatakse kokkuleppel tellija ja täitja vahel täiendavat arendusressurssi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Lisatööde mahu hindab täitja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Lisatööde tellimise kinnitab tellija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Lisatööde kinnitamisel lepitakse kokku tööde tähtaeg ja eelarve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0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Garantii</a:t>
            </a: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tööd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70" name="Google Shape;270;p40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1" name="Google Shape;271;p40"/>
          <p:cNvSpPr txBox="1"/>
          <p:nvPr>
            <p:ph idx="1" type="body"/>
          </p:nvPr>
        </p:nvSpPr>
        <p:spPr>
          <a:xfrm>
            <a:off x="1046825" y="1664575"/>
            <a:ext cx="7411500" cy="27633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Täpsed garantiitööde teostamise tingimused on sätestatud lepingus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Juhul kui pärast arendustööde lõplikku üleandmist-vastuvõtmist ilmnevad vead, mis ei ilmnenud projekti testimise käigus, loetakse neid garantiitöödeks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Agiilse arendusprotsessi järgimisel on garantiitööde maht minimaalne, sest testimine ja tagasiside toimub jooksvalt kogu projekti jooksul, mitte selle lõpus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"/>
          <p:cNvSpPr txBox="1"/>
          <p:nvPr>
            <p:ph type="title"/>
          </p:nvPr>
        </p:nvSpPr>
        <p:spPr>
          <a:xfrm>
            <a:off x="545800" y="885775"/>
            <a:ext cx="7772400" cy="62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ed Hat Display"/>
                <a:ea typeface="Red Hat Display"/>
                <a:cs typeface="Red Hat Display"/>
                <a:sym typeface="Red Hat Display"/>
              </a:rPr>
              <a:t>Kodukorra lisad</a:t>
            </a:r>
            <a:endParaRPr b="1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77" name="Google Shape;277;p41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41"/>
          <p:cNvSpPr txBox="1"/>
          <p:nvPr>
            <p:ph idx="1" type="body"/>
          </p:nvPr>
        </p:nvSpPr>
        <p:spPr>
          <a:xfrm>
            <a:off x="1046825" y="1664575"/>
            <a:ext cx="7411500" cy="27633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Sprindi töövoo kirjeldus, mille järgi toimub töö lugudega projektihaldustarkvaras (sh testimine)</a:t>
            </a:r>
            <a:br>
              <a:rPr lang="en" sz="1800"/>
            </a:b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Meeskonna kontaktandmed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  <p:pic>
        <p:nvPicPr>
          <p:cNvPr id="284" name="Google Shape;28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4582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/>
          <p:nvPr>
            <p:ph idx="4294967295" type="ctrTitle"/>
          </p:nvPr>
        </p:nvSpPr>
        <p:spPr>
          <a:xfrm>
            <a:off x="1174400" y="1430950"/>
            <a:ext cx="6960900" cy="198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Kodukord on kinnitatud:  </a:t>
            </a:r>
            <a:r>
              <a:rPr b="1" lang="en" sz="2000">
                <a:latin typeface="Red Hat Display"/>
                <a:ea typeface="Red Hat Display"/>
                <a:cs typeface="Red Hat Display"/>
                <a:sym typeface="Red Hat Display"/>
              </a:rPr>
              <a:t>XX.XX.2020</a:t>
            </a:r>
            <a:endParaRPr b="1" sz="20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Tellija kontaktisik: </a:t>
            </a:r>
            <a:r>
              <a:rPr b="1" lang="en" sz="2000">
                <a:latin typeface="Red Hat Display"/>
                <a:ea typeface="Red Hat Display"/>
                <a:cs typeface="Red Hat Display"/>
                <a:sym typeface="Red Hat Display"/>
              </a:rPr>
              <a:t>……………..</a:t>
            </a:r>
            <a:endParaRPr b="1" sz="20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Täitja</a:t>
            </a: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 kontaktisik</a:t>
            </a:r>
            <a:r>
              <a:rPr lang="en" sz="2000">
                <a:latin typeface="Red Hat Display"/>
                <a:ea typeface="Red Hat Display"/>
                <a:cs typeface="Red Hat Display"/>
                <a:sym typeface="Red Hat Display"/>
              </a:rPr>
              <a:t>: </a:t>
            </a:r>
            <a:r>
              <a:rPr b="1" lang="en" sz="2000">
                <a:latin typeface="Red Hat Display"/>
                <a:ea typeface="Red Hat Display"/>
                <a:cs typeface="Red Hat Display"/>
                <a:sym typeface="Red Hat Display"/>
              </a:rPr>
              <a:t>……………</a:t>
            </a:r>
            <a:r>
              <a:rPr b="1" lang="en" sz="2000">
                <a:latin typeface="Red Hat Display"/>
                <a:ea typeface="Red Hat Display"/>
                <a:cs typeface="Red Hat Display"/>
                <a:sym typeface="Red Hat Display"/>
              </a:rPr>
              <a:t>..</a:t>
            </a:r>
            <a:endParaRPr b="1" sz="2000"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ed Hat Display"/>
                <a:ea typeface="Red Hat Display"/>
                <a:cs typeface="Red Hat Display"/>
                <a:sym typeface="Red Hat Display"/>
              </a:rPr>
              <a:t>/digitaalselt allkirjastatud/</a:t>
            </a:r>
            <a:endParaRPr sz="1600"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290" name="Google Shape;290;p43"/>
          <p:cNvSpPr txBox="1"/>
          <p:nvPr>
            <p:ph idx="4294967295" type="subTitle"/>
          </p:nvPr>
        </p:nvSpPr>
        <p:spPr>
          <a:xfrm>
            <a:off x="876300" y="3628900"/>
            <a:ext cx="7581900" cy="8289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Kasuta ja muuda seda kodukorda vabalt, oma soovidest lähtuvalt. </a:t>
            </a:r>
            <a:br>
              <a:rPr lang="en" sz="1200"/>
            </a:br>
            <a:r>
              <a:rPr lang="en" sz="1200"/>
              <a:t>Parim hetk kodukorra kokkuleppeks on projekti avakoosolek. Palun jäta alles jaluses olev viide allikale.</a:t>
            </a:r>
            <a:br>
              <a:rPr lang="en" sz="1200"/>
            </a:br>
            <a:r>
              <a:rPr lang="en" sz="1200"/>
              <a:t>Tänan! Agile Coach Merle Randlepp </a:t>
            </a:r>
            <a:endParaRPr sz="1200"/>
          </a:p>
        </p:txBody>
      </p:sp>
      <p:sp>
        <p:nvSpPr>
          <p:cNvPr id="291" name="Google Shape;291;p43"/>
          <p:cNvSpPr txBox="1"/>
          <p:nvPr>
            <p:ph idx="12" type="sldNum"/>
          </p:nvPr>
        </p:nvSpPr>
        <p:spPr>
          <a:xfrm>
            <a:off x="8458194" y="0"/>
            <a:ext cx="685800" cy="68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2" name="Google Shape;292;p43"/>
          <p:cNvSpPr txBox="1"/>
          <p:nvPr>
            <p:ph idx="4294967295" type="subTitle"/>
          </p:nvPr>
        </p:nvSpPr>
        <p:spPr>
          <a:xfrm>
            <a:off x="3847125" y="4660225"/>
            <a:ext cx="3802200" cy="1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Kodukorra a</a:t>
            </a:r>
            <a:r>
              <a:rPr lang="en" sz="1000"/>
              <a:t>llikas: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agilecoach.ee</a:t>
            </a:r>
            <a:endParaRPr sz="1000"/>
          </a:p>
        </p:txBody>
      </p:sp>
      <p:pic>
        <p:nvPicPr>
          <p:cNvPr id="293" name="Google Shape;293;p4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2300" y="4592725"/>
            <a:ext cx="685800" cy="241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lia template">
  <a:themeElements>
    <a:clrScheme name="Custom 347">
      <a:dk1>
        <a:srgbClr val="4E515E"/>
      </a:dk1>
      <a:lt1>
        <a:srgbClr val="FFFFFF"/>
      </a:lt1>
      <a:dk2>
        <a:srgbClr val="B3B7CC"/>
      </a:dk2>
      <a:lt2>
        <a:srgbClr val="DEE0EB"/>
      </a:lt2>
      <a:accent1>
        <a:srgbClr val="5F79F6"/>
      </a:accent1>
      <a:accent2>
        <a:srgbClr val="B1BDF8"/>
      </a:accent2>
      <a:accent3>
        <a:srgbClr val="3F43AF"/>
      </a:accent3>
      <a:accent4>
        <a:srgbClr val="FF493F"/>
      </a:accent4>
      <a:accent5>
        <a:srgbClr val="FF8A00"/>
      </a:accent5>
      <a:accent6>
        <a:srgbClr val="FFBB4B"/>
      </a:accent6>
      <a:hlink>
        <a:srgbClr val="5F79F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